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481" r:id="rId2"/>
    <p:sldId id="465" r:id="rId3"/>
    <p:sldId id="482" r:id="rId4"/>
    <p:sldId id="490" r:id="rId5"/>
    <p:sldId id="479" r:id="rId6"/>
    <p:sldId id="478" r:id="rId7"/>
    <p:sldId id="48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9B3"/>
    <a:srgbClr val="FB2B38"/>
    <a:srgbClr val="000080"/>
    <a:srgbClr val="FB2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80" autoAdjust="0"/>
    <p:restoredTop sz="86732"/>
  </p:normalViewPr>
  <p:slideViewPr>
    <p:cSldViewPr snapToGrid="0">
      <p:cViewPr varScale="1">
        <p:scale>
          <a:sx n="78" d="100"/>
          <a:sy n="78" d="100"/>
        </p:scale>
        <p:origin x="67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01/19/2023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75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912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1802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7331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76374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841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304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593865"/>
            <a:ext cx="8245475" cy="3078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Lecture #n</a:t>
            </a:r>
          </a:p>
          <a:p>
            <a:pPr lvl="0"/>
            <a:r>
              <a:rPr lang="en-US" dirty="0"/>
              <a:t>Lecture theme</a:t>
            </a:r>
          </a:p>
          <a:p>
            <a:pPr lvl="0"/>
            <a:r>
              <a:rPr lang="en-US" dirty="0"/>
              <a:t>Konstantin </a:t>
            </a:r>
            <a:r>
              <a:rPr lang="en-US" dirty="0" err="1"/>
              <a:t>Leladze</a:t>
            </a:r>
            <a:endParaRPr lang="en-US" dirty="0"/>
          </a:p>
          <a:p>
            <a:pPr lvl="0"/>
            <a:r>
              <a:rPr lang="en-US" dirty="0"/>
              <a:t>C++ Basics</a:t>
            </a:r>
          </a:p>
          <a:p>
            <a:pPr lvl="0"/>
            <a:r>
              <a:rPr lang="en-US" dirty="0"/>
              <a:t>DIHT MIPT 2021</a:t>
            </a:r>
            <a:endParaRPr lang="ru-RU" dirty="0"/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169B3">
                <a:tint val="45000"/>
                <a:satMod val="400000"/>
              </a:srgbClr>
            </a:duotone>
          </a:blip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81BE7-21AF-374F-99B5-6AC706A08C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670" y="-241611"/>
            <a:ext cx="7620000" cy="4140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865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80">
                <a:tint val="45000"/>
                <a:satMod val="400000"/>
              </a:srgbClr>
            </a:duotone>
          </a:blip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0008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" y="280852"/>
            <a:ext cx="770023" cy="7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15DAC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4"/>
            <a:ext cx="9726295" cy="548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3145446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Constructors and destructors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266D4F-349D-8EBC-199A-58CC78C4A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7" t="24946" r="65403" b="27598"/>
          <a:stretch/>
        </p:blipFill>
        <p:spPr>
          <a:xfrm>
            <a:off x="8957189" y="1209367"/>
            <a:ext cx="2743200" cy="32544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E826F7-EE1D-A404-29B0-1AD9E08B4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2" t="36846" r="74194" b="60573"/>
          <a:stretch/>
        </p:blipFill>
        <p:spPr>
          <a:xfrm>
            <a:off x="8347587" y="5659060"/>
            <a:ext cx="3528970" cy="358879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BD10D99-2870-747E-0800-BC98261C1C19}"/>
              </a:ext>
            </a:extLst>
          </p:cNvPr>
          <p:cNvCxnSpPr>
            <a:stCxn id="6" idx="2"/>
          </p:cNvCxnSpPr>
          <p:nvPr/>
        </p:nvCxnSpPr>
        <p:spPr>
          <a:xfrm>
            <a:off x="10328789" y="4463845"/>
            <a:ext cx="0" cy="119521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4EE17A-A864-E0BE-C419-F547726EAABE}"/>
              </a:ext>
            </a:extLst>
          </p:cNvPr>
          <p:cNvSpPr txBox="1"/>
          <p:nvPr/>
        </p:nvSpPr>
        <p:spPr>
          <a:xfrm>
            <a:off x="1120775" y="1850490"/>
            <a:ext cx="7990968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 objects are constructed and destructed in a strict order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Firstly the constructor of the most base class is called, then the constructors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of the classes that inherits from base and so 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Destructors called in </a:t>
            </a:r>
            <a:r>
              <a:rPr lang="es-E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reverse order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firstly the most </a:t>
            </a:r>
            <a:r>
              <a:rPr lang="es-E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derived class is destroyed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If we have to construct some fields in the class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(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A/B in the example), they are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constructed before calling the constructor of the class itself,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and vice versa with destruction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Example: we created Derived d object, then we should firstly create Base part of “d”,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and for that we should call A constructor before Base constructor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 program ends, “d” gets destroyed: from calling the Derived destructor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calling the A destructor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2720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Inheritance: how does it work in memory?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6DE9E-F72A-5478-D47E-A636E40B99C3}"/>
              </a:ext>
            </a:extLst>
          </p:cNvPr>
          <p:cNvSpPr txBox="1"/>
          <p:nvPr/>
        </p:nvSpPr>
        <p:spPr>
          <a:xfrm>
            <a:off x="1120775" y="1740310"/>
            <a:ext cx="10186322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Lets say we have the hierarchy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Grandmother 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(have </a:t>
            </a:r>
            <a:r>
              <a:rPr lang="en-US" sz="16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int g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field)</a:t>
            </a: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Mother 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(have </a:t>
            </a:r>
            <a:r>
              <a:rPr lang="en-US" sz="16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int m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field) </a:t>
            </a: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Son</a:t>
            </a:r>
            <a:r>
              <a:rPr lang="es-ES" sz="20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(have </a:t>
            </a:r>
            <a:r>
              <a:rPr lang="en-US" sz="16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int s</a:t>
            </a: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field)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Then the representation in the memory will be: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[ Grandmother::g ] [ Mother::m ] [ Son::s 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	4 bytes		     4 bytes		4 bytes</a:t>
            </a:r>
          </a:p>
        </p:txBody>
      </p:sp>
    </p:spTree>
    <p:extLst>
      <p:ext uri="{BB962C8B-B14F-4D97-AF65-F5344CB8AC3E}">
        <p14:creationId xmlns:p14="http://schemas.microsoft.com/office/powerpoint/2010/main" val="1472613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Liskov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substitution principle</a:t>
            </a:r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LSP)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E6059-A650-0E4E-B334-C8672C64B5E2}"/>
              </a:ext>
            </a:extLst>
          </p:cNvPr>
          <p:cNvSpPr txBox="1"/>
          <p:nvPr/>
        </p:nvSpPr>
        <p:spPr>
          <a:xfrm>
            <a:off x="1120775" y="1655805"/>
            <a:ext cx="8389474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effectLst/>
                <a:latin typeface="Arial" panose="020B0604020202020204" pitchFamily="34" charset="0"/>
              </a:rPr>
              <a:t>a principle 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object-oriented programming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 stating that an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object</a:t>
            </a:r>
            <a:r>
              <a:rPr lang="en-US" b="0" i="0" dirty="0">
                <a:effectLst/>
                <a:latin typeface="Arial" panose="020B0604020202020204" pitchFamily="34" charset="0"/>
              </a:rPr>
              <a:t> (such as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class</a:t>
            </a:r>
            <a:r>
              <a:rPr lang="en-US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may be replaced by a sub-object (such as a class that extends the first class)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breaking the program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spc="0" normalizeH="0" baseline="0" dirty="0">
              <a:ln>
                <a:noFill/>
              </a:ln>
              <a:solidFill>
                <a:srgbClr val="202122"/>
              </a:solidFill>
              <a:uFillTx/>
              <a:latin typeface="Arial" panose="020B0604020202020204" pitchFamily="34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j-ea"/>
                <a:cs typeface="+mj-cs"/>
                <a:sym typeface="Calibri"/>
              </a:rPr>
              <a:t>The most simple example: we created reference to Base object and put there Derived object.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ea typeface="+mj-ea"/>
                <a:cs typeface="+mj-cs"/>
                <a:sym typeface="Calibri"/>
              </a:rPr>
              <a:t>“b” will act like a Base object using the part of the Derived that was inherited from Base (field, methods defined in the Base class)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49D756-32C7-C637-A43D-EC214859A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9" t="52473" r="78710" b="41792"/>
          <a:stretch/>
        </p:blipFill>
        <p:spPr>
          <a:xfrm>
            <a:off x="1120775" y="3687128"/>
            <a:ext cx="2562232" cy="923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59B7A-C5C9-FB40-6B61-EA17EF15222C}"/>
              </a:ext>
            </a:extLst>
          </p:cNvPr>
          <p:cNvSpPr txBox="1"/>
          <p:nvPr/>
        </p:nvSpPr>
        <p:spPr>
          <a:xfrm>
            <a:off x="1120775" y="4689987"/>
            <a:ext cx="92241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We can’t do so in a reversed way: we can put Derived objects in f function, but can’t put Base in g.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C533FA-F177-69F2-C07B-0804D0D3D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0" t="39857" r="78984" b="52401"/>
          <a:stretch/>
        </p:blipFill>
        <p:spPr>
          <a:xfrm>
            <a:off x="3529779" y="5158943"/>
            <a:ext cx="1507437" cy="6750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9691A2-0428-66D2-83C0-D844E8124A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55" t="39857" r="77419" b="53548"/>
          <a:stretch/>
        </p:blipFill>
        <p:spPr>
          <a:xfrm>
            <a:off x="1208590" y="5158943"/>
            <a:ext cx="1951635" cy="6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778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functions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2D3537-8DAF-C52D-ED7C-C351F33EB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5" t="28297" r="75197" b="40358"/>
          <a:stretch/>
        </p:blipFill>
        <p:spPr>
          <a:xfrm>
            <a:off x="7196174" y="1120876"/>
            <a:ext cx="2179857" cy="2986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9D0F7-766B-1B2A-388D-56FF63ECFADF}"/>
              </a:ext>
            </a:extLst>
          </p:cNvPr>
          <p:cNvSpPr txBox="1"/>
          <p:nvPr/>
        </p:nvSpPr>
        <p:spPr>
          <a:xfrm>
            <a:off x="1012723" y="168131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C5526-83A6-8144-7A9F-E453AF671E15}"/>
              </a:ext>
            </a:extLst>
          </p:cNvPr>
          <p:cNvSpPr txBox="1"/>
          <p:nvPr/>
        </p:nvSpPr>
        <p:spPr>
          <a:xfrm>
            <a:off x="1105119" y="1504335"/>
            <a:ext cx="10645092" cy="5632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Problem: when we are trying to access Derived object using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refer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ence of type Base, we get the output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such as “d” was of type Base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This can be solved using by calling functions virtual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Now all redefinitions of “f” will be virtual functions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Notice: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virtual functions should have the same signature!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If we will define void f() const {} in Derived, it won’t be virtual!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There are also two keywords for functions in classes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void f() final – means that function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can’t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be redefined in descendants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void f() override -- means that function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must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redefine some function of the ancestors (you will get an error if not)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17225B-6FDC-3549-2CA1-673A947F1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5" t="28244" r="73629" b="40788"/>
          <a:stretch/>
        </p:blipFill>
        <p:spPr>
          <a:xfrm>
            <a:off x="9578602" y="1193892"/>
            <a:ext cx="2414619" cy="29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332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Multiple inheritance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F08C0E-F1CF-4E38-DCF6-8142AE70A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4" t="24230" r="65645" b="34193"/>
          <a:stretch/>
        </p:blipFill>
        <p:spPr>
          <a:xfrm>
            <a:off x="7482348" y="1356852"/>
            <a:ext cx="4224481" cy="4375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B2EDE-393C-C28B-6ED7-85796AEC03F9}"/>
              </a:ext>
            </a:extLst>
          </p:cNvPr>
          <p:cNvSpPr txBox="1"/>
          <p:nvPr/>
        </p:nvSpPr>
        <p:spPr>
          <a:xfrm>
            <a:off x="1120775" y="1543664"/>
            <a:ext cx="226722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Allowed in C++, Python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 allow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ed in Java, C#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Why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?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D417BB-C9CB-D0DA-D09E-CF6CEB4D4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4" t="45946" r="68754" b="48839"/>
          <a:stretch/>
        </p:blipFill>
        <p:spPr>
          <a:xfrm>
            <a:off x="1066801" y="2880254"/>
            <a:ext cx="3642852" cy="548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FBA330-16CF-CB42-E8FF-8DBA56D9FDF0}"/>
              </a:ext>
            </a:extLst>
          </p:cNvPr>
          <p:cNvSpPr txBox="1"/>
          <p:nvPr/>
        </p:nvSpPr>
        <p:spPr>
          <a:xfrm>
            <a:off x="2254386" y="3903406"/>
            <a:ext cx="184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pf will point here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9EBE1-4ECE-8BD8-B90B-99F9EFD22ECE}"/>
              </a:ext>
            </a:extLst>
          </p:cNvPr>
          <p:cNvSpPr txBox="1"/>
          <p:nvPr/>
        </p:nvSpPr>
        <p:spPr>
          <a:xfrm>
            <a:off x="485171" y="3718741"/>
            <a:ext cx="184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&amp;s will point here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7750598-BB7B-B2DE-6450-C44E33F6F45C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2762865" y="3429000"/>
            <a:ext cx="415754" cy="47440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40202A3-9A18-E9F1-19EA-12A77E5C1AA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409404" y="3383415"/>
            <a:ext cx="75267" cy="3353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4272B7-03EB-26C1-269B-5A878068D0A0}"/>
              </a:ext>
            </a:extLst>
          </p:cNvPr>
          <p:cNvSpPr txBox="1"/>
          <p:nvPr/>
        </p:nvSpPr>
        <p:spPr>
          <a:xfrm>
            <a:off x="1120774" y="4650659"/>
            <a:ext cx="49752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 casted Son type to Father type and got different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address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sometimes it can cause troubles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330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Diamond problem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B4741-ACFE-D2E3-EA63-745DD6BD7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9" t="27541" r="53155" b="29617"/>
          <a:stretch/>
        </p:blipFill>
        <p:spPr>
          <a:xfrm>
            <a:off x="8295692" y="1534664"/>
            <a:ext cx="2962243" cy="3606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890A3-A5AE-3E8C-D97D-4FDEA8B662A6}"/>
              </a:ext>
            </a:extLst>
          </p:cNvPr>
          <p:cNvSpPr txBox="1"/>
          <p:nvPr/>
        </p:nvSpPr>
        <p:spPr>
          <a:xfrm>
            <a:off x="934065" y="2045110"/>
            <a:ext cx="596201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Problem: I want to access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Child.Age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which Age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 should use: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inherited by Mother or by Father?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Let’s see how the Son object is stored in memory: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r>
              <a:rPr lang="en-US" sz="18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[ Grandmother ] [ Mother ] [ Grandmother ] [ Father ] [ Son 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B5D-12D3-9ABA-365C-6ABF6338439D}"/>
              </a:ext>
            </a:extLst>
          </p:cNvPr>
          <p:cNvSpPr txBox="1"/>
          <p:nvPr/>
        </p:nvSpPr>
        <p:spPr>
          <a:xfrm>
            <a:off x="10507141" y="1534664"/>
            <a:ext cx="123046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int Age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char*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Name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Левая круглая скобка 5">
            <a:extLst>
              <a:ext uri="{FF2B5EF4-FFF2-40B4-BE49-F238E27FC236}">
                <a16:creationId xmlns:a16="http://schemas.microsoft.com/office/drawing/2014/main" id="{1FBD360A-BF0E-DDFB-0D6E-5E3232F4D4E8}"/>
              </a:ext>
            </a:extLst>
          </p:cNvPr>
          <p:cNvSpPr/>
          <p:nvPr/>
        </p:nvSpPr>
        <p:spPr>
          <a:xfrm rot="16200000">
            <a:off x="2175710" y="2851568"/>
            <a:ext cx="160736" cy="2644025"/>
          </a:xfrm>
          <a:prstGeom prst="leftBracke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Левая круглая скобка 6">
            <a:extLst>
              <a:ext uri="{FF2B5EF4-FFF2-40B4-BE49-F238E27FC236}">
                <a16:creationId xmlns:a16="http://schemas.microsoft.com/office/drawing/2014/main" id="{C58DF618-FD49-3DF5-42F4-2725234B8225}"/>
              </a:ext>
            </a:extLst>
          </p:cNvPr>
          <p:cNvSpPr/>
          <p:nvPr/>
        </p:nvSpPr>
        <p:spPr>
          <a:xfrm rot="16200000">
            <a:off x="4782559" y="2940505"/>
            <a:ext cx="160735" cy="2466152"/>
          </a:xfrm>
          <a:prstGeom prst="leftBracke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CC676-7B55-975D-F5F4-5F88E16083B8}"/>
              </a:ext>
            </a:extLst>
          </p:cNvPr>
          <p:cNvSpPr txBox="1"/>
          <p:nvPr/>
        </p:nvSpPr>
        <p:spPr>
          <a:xfrm>
            <a:off x="1532643" y="4253949"/>
            <a:ext cx="1446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Mother object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59BC-E801-1FE4-B036-1A6CEF60C695}"/>
              </a:ext>
            </a:extLst>
          </p:cNvPr>
          <p:cNvSpPr txBox="1"/>
          <p:nvPr/>
        </p:nvSpPr>
        <p:spPr>
          <a:xfrm>
            <a:off x="4176669" y="4253949"/>
            <a:ext cx="13359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Father object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A4509-B81D-0A92-2119-456A4C267594}"/>
              </a:ext>
            </a:extLst>
          </p:cNvPr>
          <p:cNvSpPr txBox="1"/>
          <p:nvPr/>
        </p:nvSpPr>
        <p:spPr>
          <a:xfrm>
            <a:off x="934065" y="4890052"/>
            <a:ext cx="572053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 we have two copies of Age and Name in the Son object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And thus we have ambiguous call trying to access this fields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4055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inheritance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194FF-65CA-7BA8-BCAF-EA660F36577C}"/>
              </a:ext>
            </a:extLst>
          </p:cNvPr>
          <p:cNvSpPr txBox="1"/>
          <p:nvPr/>
        </p:nvSpPr>
        <p:spPr>
          <a:xfrm>
            <a:off x="1120775" y="1494503"/>
            <a:ext cx="6994029" cy="1846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The diamond problem can be solved using the virtual inheritance concept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Now we have such representation: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[ </a:t>
            </a:r>
            <a:r>
              <a:rPr lang="en-US" sz="2400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m_ptr</a:t>
            </a:r>
            <a:r>
              <a:rPr lang="en-US" sz="24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] [ m ] [ </a:t>
            </a:r>
            <a:r>
              <a:rPr lang="en-US" sz="2400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f_ptr</a:t>
            </a:r>
            <a:r>
              <a:rPr lang="en-US" sz="24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] [ f ] [ s ] [ g ]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998622-C726-BF20-7EB7-E1DEEA3CB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6" t="24230" r="68491" b="51127"/>
          <a:stretch/>
        </p:blipFill>
        <p:spPr>
          <a:xfrm>
            <a:off x="7944362" y="1991033"/>
            <a:ext cx="3824851" cy="2708786"/>
          </a:xfrm>
          <a:prstGeom prst="rect">
            <a:avLst/>
          </a:prstGeom>
        </p:spPr>
      </p:pic>
      <p:sp>
        <p:nvSpPr>
          <p:cNvPr id="9" name="Левая круглая скобка 8">
            <a:extLst>
              <a:ext uri="{FF2B5EF4-FFF2-40B4-BE49-F238E27FC236}">
                <a16:creationId xmlns:a16="http://schemas.microsoft.com/office/drawing/2014/main" id="{FD563E31-BF2D-13D9-F109-7CCE8C6B0DFD}"/>
              </a:ext>
            </a:extLst>
          </p:cNvPr>
          <p:cNvSpPr/>
          <p:nvPr/>
        </p:nvSpPr>
        <p:spPr>
          <a:xfrm rot="16200000">
            <a:off x="2028712" y="2503935"/>
            <a:ext cx="45719" cy="1815876"/>
          </a:xfrm>
          <a:prstGeom prst="leftBracke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Левая круглая скобка 9">
            <a:extLst>
              <a:ext uri="{FF2B5EF4-FFF2-40B4-BE49-F238E27FC236}">
                <a16:creationId xmlns:a16="http://schemas.microsoft.com/office/drawing/2014/main" id="{CB33E2A5-7D7A-8CA4-0FD2-0CFDEE7A417A}"/>
              </a:ext>
            </a:extLst>
          </p:cNvPr>
          <p:cNvSpPr/>
          <p:nvPr/>
        </p:nvSpPr>
        <p:spPr>
          <a:xfrm rot="16200000">
            <a:off x="3757543" y="2644220"/>
            <a:ext cx="45719" cy="1504334"/>
          </a:xfrm>
          <a:prstGeom prst="leftBracke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D96F7-48DA-03F2-8BD4-EDFAC4DE6137}"/>
              </a:ext>
            </a:extLst>
          </p:cNvPr>
          <p:cNvSpPr txBox="1"/>
          <p:nvPr/>
        </p:nvSpPr>
        <p:spPr>
          <a:xfrm>
            <a:off x="1648737" y="3453875"/>
            <a:ext cx="8056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Mother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2147E2-25A6-41D5-F313-3232CA2AD2A2}"/>
              </a:ext>
            </a:extLst>
          </p:cNvPr>
          <p:cNvSpPr txBox="1"/>
          <p:nvPr/>
        </p:nvSpPr>
        <p:spPr>
          <a:xfrm>
            <a:off x="3382484" y="3453875"/>
            <a:ext cx="6947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Father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313DE36F-11FE-72E4-0B69-5B4DCFCDBCD6}"/>
              </a:ext>
            </a:extLst>
          </p:cNvPr>
          <p:cNvSpPr/>
          <p:nvPr/>
        </p:nvSpPr>
        <p:spPr>
          <a:xfrm>
            <a:off x="1828800" y="2703871"/>
            <a:ext cx="3470787" cy="245806"/>
          </a:xfrm>
          <a:custGeom>
            <a:avLst/>
            <a:gdLst>
              <a:gd name="connsiteX0" fmla="*/ 0 w 3470787"/>
              <a:gd name="connsiteY0" fmla="*/ 245806 h 245806"/>
              <a:gd name="connsiteX1" fmla="*/ 49161 w 3470787"/>
              <a:gd name="connsiteY1" fmla="*/ 196645 h 245806"/>
              <a:gd name="connsiteX2" fmla="*/ 186813 w 3470787"/>
              <a:gd name="connsiteY2" fmla="*/ 108155 h 245806"/>
              <a:gd name="connsiteX3" fmla="*/ 255639 w 3470787"/>
              <a:gd name="connsiteY3" fmla="*/ 88490 h 245806"/>
              <a:gd name="connsiteX4" fmla="*/ 393290 w 3470787"/>
              <a:gd name="connsiteY4" fmla="*/ 68826 h 245806"/>
              <a:gd name="connsiteX5" fmla="*/ 580103 w 3470787"/>
              <a:gd name="connsiteY5" fmla="*/ 39329 h 245806"/>
              <a:gd name="connsiteX6" fmla="*/ 924232 w 3470787"/>
              <a:gd name="connsiteY6" fmla="*/ 29497 h 245806"/>
              <a:gd name="connsiteX7" fmla="*/ 1327355 w 3470787"/>
              <a:gd name="connsiteY7" fmla="*/ 0 h 245806"/>
              <a:gd name="connsiteX8" fmla="*/ 2477729 w 3470787"/>
              <a:gd name="connsiteY8" fmla="*/ 9832 h 245806"/>
              <a:gd name="connsiteX9" fmla="*/ 2802194 w 3470787"/>
              <a:gd name="connsiteY9" fmla="*/ 29497 h 245806"/>
              <a:gd name="connsiteX10" fmla="*/ 3205316 w 3470787"/>
              <a:gd name="connsiteY10" fmla="*/ 68826 h 245806"/>
              <a:gd name="connsiteX11" fmla="*/ 3293806 w 3470787"/>
              <a:gd name="connsiteY11" fmla="*/ 137652 h 245806"/>
              <a:gd name="connsiteX12" fmla="*/ 3323303 w 3470787"/>
              <a:gd name="connsiteY12" fmla="*/ 147484 h 245806"/>
              <a:gd name="connsiteX13" fmla="*/ 3372465 w 3470787"/>
              <a:gd name="connsiteY13" fmla="*/ 176981 h 245806"/>
              <a:gd name="connsiteX14" fmla="*/ 3431458 w 3470787"/>
              <a:gd name="connsiteY14" fmla="*/ 216310 h 245806"/>
              <a:gd name="connsiteX15" fmla="*/ 3460955 w 3470787"/>
              <a:gd name="connsiteY15" fmla="*/ 226142 h 245806"/>
              <a:gd name="connsiteX16" fmla="*/ 3451123 w 3470787"/>
              <a:gd name="connsiteY16" fmla="*/ 108155 h 245806"/>
              <a:gd name="connsiteX17" fmla="*/ 3460955 w 3470787"/>
              <a:gd name="connsiteY17" fmla="*/ 176981 h 245806"/>
              <a:gd name="connsiteX18" fmla="*/ 3470787 w 3470787"/>
              <a:gd name="connsiteY18" fmla="*/ 226142 h 245806"/>
              <a:gd name="connsiteX19" fmla="*/ 3431458 w 3470787"/>
              <a:gd name="connsiteY19" fmla="*/ 235974 h 245806"/>
              <a:gd name="connsiteX20" fmla="*/ 3372465 w 3470787"/>
              <a:gd name="connsiteY20" fmla="*/ 226142 h 245806"/>
              <a:gd name="connsiteX21" fmla="*/ 3323303 w 3470787"/>
              <a:gd name="connsiteY21" fmla="*/ 226142 h 245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70787" h="245806">
                <a:moveTo>
                  <a:pt x="0" y="245806"/>
                </a:moveTo>
                <a:cubicBezTo>
                  <a:pt x="16387" y="229419"/>
                  <a:pt x="31358" y="211481"/>
                  <a:pt x="49161" y="196645"/>
                </a:cubicBezTo>
                <a:cubicBezTo>
                  <a:pt x="77784" y="172792"/>
                  <a:pt x="151339" y="123358"/>
                  <a:pt x="186813" y="108155"/>
                </a:cubicBezTo>
                <a:cubicBezTo>
                  <a:pt x="208744" y="98756"/>
                  <a:pt x="232390" y="93855"/>
                  <a:pt x="255639" y="88490"/>
                </a:cubicBezTo>
                <a:cubicBezTo>
                  <a:pt x="303913" y="77350"/>
                  <a:pt x="343604" y="77107"/>
                  <a:pt x="393290" y="68826"/>
                </a:cubicBezTo>
                <a:cubicBezTo>
                  <a:pt x="481517" y="54121"/>
                  <a:pt x="493200" y="43279"/>
                  <a:pt x="580103" y="39329"/>
                </a:cubicBezTo>
                <a:cubicBezTo>
                  <a:pt x="694741" y="34118"/>
                  <a:pt x="809522" y="32774"/>
                  <a:pt x="924232" y="29497"/>
                </a:cubicBezTo>
                <a:cubicBezTo>
                  <a:pt x="1176203" y="1500"/>
                  <a:pt x="1041912" y="12410"/>
                  <a:pt x="1327355" y="0"/>
                </a:cubicBezTo>
                <a:lnTo>
                  <a:pt x="2477729" y="9832"/>
                </a:lnTo>
                <a:cubicBezTo>
                  <a:pt x="2586061" y="11999"/>
                  <a:pt x="2694195" y="20740"/>
                  <a:pt x="2802194" y="29497"/>
                </a:cubicBezTo>
                <a:cubicBezTo>
                  <a:pt x="2936764" y="40408"/>
                  <a:pt x="3205316" y="68826"/>
                  <a:pt x="3205316" y="68826"/>
                </a:cubicBezTo>
                <a:cubicBezTo>
                  <a:pt x="3230766" y="94276"/>
                  <a:pt x="3258526" y="125892"/>
                  <a:pt x="3293806" y="137652"/>
                </a:cubicBezTo>
                <a:cubicBezTo>
                  <a:pt x="3303638" y="140929"/>
                  <a:pt x="3314033" y="142849"/>
                  <a:pt x="3323303" y="147484"/>
                </a:cubicBezTo>
                <a:cubicBezTo>
                  <a:pt x="3340396" y="156030"/>
                  <a:pt x="3356342" y="166721"/>
                  <a:pt x="3372465" y="176981"/>
                </a:cubicBezTo>
                <a:cubicBezTo>
                  <a:pt x="3392404" y="189669"/>
                  <a:pt x="3409037" y="208837"/>
                  <a:pt x="3431458" y="216310"/>
                </a:cubicBezTo>
                <a:lnTo>
                  <a:pt x="3460955" y="226142"/>
                </a:lnTo>
                <a:cubicBezTo>
                  <a:pt x="3457678" y="186813"/>
                  <a:pt x="3451123" y="147620"/>
                  <a:pt x="3451123" y="108155"/>
                </a:cubicBezTo>
                <a:cubicBezTo>
                  <a:pt x="3451123" y="84980"/>
                  <a:pt x="3457145" y="154121"/>
                  <a:pt x="3460955" y="176981"/>
                </a:cubicBezTo>
                <a:cubicBezTo>
                  <a:pt x="3463702" y="193465"/>
                  <a:pt x="3467510" y="209755"/>
                  <a:pt x="3470787" y="226142"/>
                </a:cubicBezTo>
                <a:cubicBezTo>
                  <a:pt x="3457677" y="229419"/>
                  <a:pt x="3444971" y="235974"/>
                  <a:pt x="3431458" y="235974"/>
                </a:cubicBezTo>
                <a:cubicBezTo>
                  <a:pt x="3411522" y="235974"/>
                  <a:pt x="3392319" y="227947"/>
                  <a:pt x="3372465" y="226142"/>
                </a:cubicBezTo>
                <a:cubicBezTo>
                  <a:pt x="3356145" y="224658"/>
                  <a:pt x="3339690" y="226142"/>
                  <a:pt x="3323303" y="226142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610E916D-F61E-261A-8FA1-ECBC7599FD78}"/>
              </a:ext>
            </a:extLst>
          </p:cNvPr>
          <p:cNvSpPr/>
          <p:nvPr/>
        </p:nvSpPr>
        <p:spPr>
          <a:xfrm>
            <a:off x="3490452" y="2802194"/>
            <a:ext cx="1623697" cy="192304"/>
          </a:xfrm>
          <a:custGeom>
            <a:avLst/>
            <a:gdLst>
              <a:gd name="connsiteX0" fmla="*/ 0 w 1623697"/>
              <a:gd name="connsiteY0" fmla="*/ 167148 h 192304"/>
              <a:gd name="connsiteX1" fmla="*/ 157316 w 1623697"/>
              <a:gd name="connsiteY1" fmla="*/ 68825 h 192304"/>
              <a:gd name="connsiteX2" fmla="*/ 255638 w 1623697"/>
              <a:gd name="connsiteY2" fmla="*/ 49161 h 192304"/>
              <a:gd name="connsiteX3" fmla="*/ 294967 w 1623697"/>
              <a:gd name="connsiteY3" fmla="*/ 29496 h 192304"/>
              <a:gd name="connsiteX4" fmla="*/ 353961 w 1623697"/>
              <a:gd name="connsiteY4" fmla="*/ 19664 h 192304"/>
              <a:gd name="connsiteX5" fmla="*/ 501445 w 1623697"/>
              <a:gd name="connsiteY5" fmla="*/ 0 h 192304"/>
              <a:gd name="connsiteX6" fmla="*/ 1130709 w 1623697"/>
              <a:gd name="connsiteY6" fmla="*/ 9832 h 192304"/>
              <a:gd name="connsiteX7" fmla="*/ 1160206 w 1623697"/>
              <a:gd name="connsiteY7" fmla="*/ 19664 h 192304"/>
              <a:gd name="connsiteX8" fmla="*/ 1238864 w 1623697"/>
              <a:gd name="connsiteY8" fmla="*/ 29496 h 192304"/>
              <a:gd name="connsiteX9" fmla="*/ 1415845 w 1623697"/>
              <a:gd name="connsiteY9" fmla="*/ 58993 h 192304"/>
              <a:gd name="connsiteX10" fmla="*/ 1445342 w 1623697"/>
              <a:gd name="connsiteY10" fmla="*/ 68825 h 192304"/>
              <a:gd name="connsiteX11" fmla="*/ 1504335 w 1623697"/>
              <a:gd name="connsiteY11" fmla="*/ 108154 h 192304"/>
              <a:gd name="connsiteX12" fmla="*/ 1582993 w 1623697"/>
              <a:gd name="connsiteY12" fmla="*/ 167148 h 192304"/>
              <a:gd name="connsiteX13" fmla="*/ 1612490 w 1623697"/>
              <a:gd name="connsiteY13" fmla="*/ 176980 h 192304"/>
              <a:gd name="connsiteX14" fmla="*/ 1592825 w 1623697"/>
              <a:gd name="connsiteY14" fmla="*/ 68825 h 192304"/>
              <a:gd name="connsiteX15" fmla="*/ 1622322 w 1623697"/>
              <a:gd name="connsiteY15" fmla="*/ 108154 h 192304"/>
              <a:gd name="connsiteX16" fmla="*/ 1612490 w 1623697"/>
              <a:gd name="connsiteY16" fmla="*/ 186812 h 192304"/>
              <a:gd name="connsiteX17" fmla="*/ 1543664 w 1623697"/>
              <a:gd name="connsiteY17" fmla="*/ 176980 h 192304"/>
              <a:gd name="connsiteX18" fmla="*/ 1455174 w 1623697"/>
              <a:gd name="connsiteY18" fmla="*/ 167148 h 19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23697" h="192304">
                <a:moveTo>
                  <a:pt x="0" y="167148"/>
                </a:moveTo>
                <a:cubicBezTo>
                  <a:pt x="51984" y="102169"/>
                  <a:pt x="48303" y="90627"/>
                  <a:pt x="157316" y="68825"/>
                </a:cubicBezTo>
                <a:lnTo>
                  <a:pt x="255638" y="49161"/>
                </a:lnTo>
                <a:cubicBezTo>
                  <a:pt x="268748" y="42606"/>
                  <a:pt x="280928" y="33708"/>
                  <a:pt x="294967" y="29496"/>
                </a:cubicBezTo>
                <a:cubicBezTo>
                  <a:pt x="314062" y="23767"/>
                  <a:pt x="334412" y="23574"/>
                  <a:pt x="353961" y="19664"/>
                </a:cubicBezTo>
                <a:cubicBezTo>
                  <a:pt x="462533" y="-2050"/>
                  <a:pt x="288420" y="19365"/>
                  <a:pt x="501445" y="0"/>
                </a:cubicBezTo>
                <a:lnTo>
                  <a:pt x="1130709" y="9832"/>
                </a:lnTo>
                <a:cubicBezTo>
                  <a:pt x="1141069" y="10141"/>
                  <a:pt x="1150009" y="17810"/>
                  <a:pt x="1160206" y="19664"/>
                </a:cubicBezTo>
                <a:cubicBezTo>
                  <a:pt x="1186203" y="24391"/>
                  <a:pt x="1212800" y="25152"/>
                  <a:pt x="1238864" y="29496"/>
                </a:cubicBezTo>
                <a:cubicBezTo>
                  <a:pt x="1462483" y="66766"/>
                  <a:pt x="1225451" y="35194"/>
                  <a:pt x="1415845" y="58993"/>
                </a:cubicBezTo>
                <a:cubicBezTo>
                  <a:pt x="1425677" y="62270"/>
                  <a:pt x="1436282" y="63792"/>
                  <a:pt x="1445342" y="68825"/>
                </a:cubicBezTo>
                <a:cubicBezTo>
                  <a:pt x="1466002" y="80302"/>
                  <a:pt x="1485428" y="93974"/>
                  <a:pt x="1504335" y="108154"/>
                </a:cubicBezTo>
                <a:cubicBezTo>
                  <a:pt x="1530554" y="127819"/>
                  <a:pt x="1551900" y="156784"/>
                  <a:pt x="1582993" y="167148"/>
                </a:cubicBezTo>
                <a:lnTo>
                  <a:pt x="1612490" y="176980"/>
                </a:lnTo>
                <a:cubicBezTo>
                  <a:pt x="1585595" y="150085"/>
                  <a:pt x="1540819" y="120831"/>
                  <a:pt x="1592825" y="68825"/>
                </a:cubicBezTo>
                <a:cubicBezTo>
                  <a:pt x="1604412" y="57238"/>
                  <a:pt x="1612490" y="95044"/>
                  <a:pt x="1622322" y="108154"/>
                </a:cubicBezTo>
                <a:cubicBezTo>
                  <a:pt x="1619045" y="134373"/>
                  <a:pt x="1632376" y="169412"/>
                  <a:pt x="1612490" y="186812"/>
                </a:cubicBezTo>
                <a:cubicBezTo>
                  <a:pt x="1595049" y="202073"/>
                  <a:pt x="1566465" y="181126"/>
                  <a:pt x="1543664" y="176980"/>
                </a:cubicBezTo>
                <a:cubicBezTo>
                  <a:pt x="1467727" y="163174"/>
                  <a:pt x="1542963" y="167148"/>
                  <a:pt x="1455174" y="167148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A06708-4BB4-232E-B520-26BE084A3015}"/>
              </a:ext>
            </a:extLst>
          </p:cNvPr>
          <p:cNvSpPr txBox="1"/>
          <p:nvPr/>
        </p:nvSpPr>
        <p:spPr>
          <a:xfrm>
            <a:off x="1120775" y="4042188"/>
            <a:ext cx="6988706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Both father and mother has an ancestor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but now it is the same object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 bad thing here is that pointers take additional memory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nd Granny object can lie not only in the same block as all the Son object,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but somewhere else</a:t>
            </a:r>
          </a:p>
          <a:p>
            <a:pPr hangingPunct="0"/>
            <a:r>
              <a:rPr lang="en-US" sz="18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[ </a:t>
            </a:r>
            <a:r>
              <a:rPr lang="en-US" sz="1800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m_ptr</a:t>
            </a:r>
            <a:r>
              <a:rPr lang="en-US" sz="18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] [ m ] [ </a:t>
            </a:r>
            <a:r>
              <a:rPr lang="en-US" sz="1800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f_ptr</a:t>
            </a:r>
            <a:r>
              <a:rPr lang="en-US" sz="1800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] [ f ] [ s ] …….. [ g ]</a:t>
            </a:r>
          </a:p>
          <a:p>
            <a:pPr hangingPunct="0"/>
            <a:r>
              <a:rPr lang="en-US" sz="1800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nd object become weird</a:t>
            </a: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However, it is the only way to solve diamond problem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6590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44755</TotalTime>
  <Words>706</Words>
  <Application>Microsoft Office PowerPoint</Application>
  <PresentationFormat>Широкоэкранный</PresentationFormat>
  <Paragraphs>99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Helvetica</vt:lpstr>
      <vt:lpstr>Linux Libertine</vt:lpstr>
      <vt:lpstr>Proxima Nova Bold</vt:lpstr>
      <vt:lpstr>Proxima Nova Regular</vt:lpstr>
      <vt:lpstr>3.Алгоритмы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Клим Гольдштейн</cp:lastModifiedBy>
  <cp:revision>3268</cp:revision>
  <dcterms:created xsi:type="dcterms:W3CDTF">2020-10-11T07:52:54Z</dcterms:created>
  <dcterms:modified xsi:type="dcterms:W3CDTF">2023-01-19T12:25:37Z</dcterms:modified>
</cp:coreProperties>
</file>